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5143500" cx="9144000"/>
  <p:notesSz cx="6858000" cy="9144000"/>
  <p:embeddedFontLst>
    <p:embeddedFont>
      <p:font typeface="Lato"/>
      <p:regular r:id="rId61"/>
      <p:bold r:id="rId62"/>
      <p:italic r:id="rId63"/>
      <p:boldItalic r:id="rId6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Lato-bold.fntdata"/><Relationship Id="rId61" Type="http://schemas.openxmlformats.org/officeDocument/2006/relationships/font" Target="fonts/Lato-regular.fntdata"/><Relationship Id="rId20" Type="http://schemas.openxmlformats.org/officeDocument/2006/relationships/slide" Target="slides/slide15.xml"/><Relationship Id="rId64" Type="http://schemas.openxmlformats.org/officeDocument/2006/relationships/font" Target="fonts/Lato-boldItalic.fntdata"/><Relationship Id="rId63" Type="http://schemas.openxmlformats.org/officeDocument/2006/relationships/font" Target="fonts/Lato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47cb53b2ee_0_49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47cb53b2ee_0_49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47cb53b2ee_0_49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47cb53b2ee_0_4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47cb53b2ee_0_4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47cb53b2ee_0_4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47cb53b2ee_0_4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47cb53b2ee_0_4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47cb53b2ee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47cb53b2ee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47cb53b2ee_0_4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47cb53b2ee_0_4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47cb53b2ee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47cb53b2ee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47cb53b2ee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47cb53b2ee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47cb53b2ee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47cb53b2ee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47cb53b2ee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47cb53b2ee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47cb53b2ee_0_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47cb53b2ee_0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47cb53b2ee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47cb53b2ee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47cb53b2ee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47cb53b2ee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47cb53b2ee_0_49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47cb53b2ee_0_49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47cb53b2ee_0_49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47cb53b2ee_0_49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47cb53b2ee_0_50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47cb53b2ee_0_50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47cb53b2ee_0_50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47cb53b2ee_0_50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47cb53b2ee_0_50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47cb53b2ee_0_50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47cb53b2ee_0_5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47cb53b2ee_0_5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7cb53b2ee_0_5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47cb53b2ee_0_5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47cb53b2ee_0_50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47cb53b2ee_0_50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47cb53b2ee_0_4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47cb53b2ee_0_4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47cb53b2ee_0_50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47cb53b2ee_0_50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7cb53b2ee_0_5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47cb53b2ee_0_5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47cb53b2ee_0_5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47cb53b2ee_0_5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47cb53b2ee_0_5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47cb53b2ee_0_5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47cb53b2ee_0_50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47cb53b2ee_0_50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47cb53b2ee_0_4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47cb53b2ee_0_4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47cb53b2ee_0_50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47cb53b2ee_0_50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47cb53b2ee_0_50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47cb53b2ee_0_5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47cb53b2ee_0_5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47cb53b2ee_0_5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47cb53b2ee_0_50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47cb53b2ee_0_50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47cb53b2ee_0_4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47cb53b2ee_0_4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47cb53b2ee_0_5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47cb53b2ee_0_5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47cb53b2ee_0_5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47cb53b2ee_0_5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47cb53b2ee_0_50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47cb53b2ee_0_50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47cb53b2ee_0_50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47cb53b2ee_0_50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47cb53b2ee_0_5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47cb53b2ee_0_5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47cb53b2ee_0_5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47cb53b2ee_0_5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47cb53b2ee_0_5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47cb53b2ee_0_5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47cb53b2ee_0_5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47cb53b2ee_0_5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47cb53b2ee_0_5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47cb53b2ee_0_5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47cb53b2ee_0_5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47cb53b2ee_0_5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47cb53b2ee_0_4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47cb53b2ee_0_4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47cb53b2ee_0_5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47cb53b2ee_0_5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47cb53b2ee_0_5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47cb53b2ee_0_5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47cb53b2ee_0_5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47cb53b2ee_0_5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47cb53b2ee_0_4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47cb53b2ee_0_4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47cb53b2ee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47cb53b2ee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47cb53b2ee_0_5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47cb53b2ee_0_5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47cb53b2ee_0_49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47cb53b2ee_0_49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47cb53b2ee_0_4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47cb53b2ee_0_4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47cb53b2ee_0_4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47cb53b2ee_0_4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47cb53b2ee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47cb53b2ee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Relationship Id="rId4" Type="http://schemas.openxmlformats.org/officeDocument/2006/relationships/hyperlink" Target="https://github.com/markpalkovskyi/Final_project/blob/main/My_Uber_Trips_(final_file).ipynb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michaelfoz.github.io/ucd-bootcamp-final-project-leaflet/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1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1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kaggle.com/datasets/zusmani/uberdrives" TargetMode="External"/><Relationship Id="rId4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michaelfoz.github.io/ucd-bootcamp-final-project-leaflet/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2.png"/><Relationship Id="rId4" Type="http://schemas.openxmlformats.org/officeDocument/2006/relationships/hyperlink" Target="https://public.tableau.com/app/profile/mark3073/viz/Uber_Ride_2016/Dashboard2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0.png"/><Relationship Id="rId4" Type="http://schemas.openxmlformats.org/officeDocument/2006/relationships/image" Target="../media/image4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Uber Drives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912200" y="3238375"/>
            <a:ext cx="4642500" cy="11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 F.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 P.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Harprit C.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CJ C.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Should we </a:t>
            </a:r>
            <a:r>
              <a:rPr b="1" lang="en"/>
              <a:t>keep</a:t>
            </a:r>
            <a:br>
              <a:rPr lang="en"/>
            </a:br>
            <a:r>
              <a:rPr lang="en"/>
              <a:t> -or- </a:t>
            </a:r>
            <a:r>
              <a:rPr b="1" lang="en"/>
              <a:t>drop </a:t>
            </a:r>
            <a:r>
              <a:rPr lang="en"/>
              <a:t>the rows that contain missing values?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>
            <p:ph type="ctrTitle"/>
          </p:nvPr>
        </p:nvSpPr>
        <p:spPr>
          <a:xfrm>
            <a:off x="452108" y="9136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agreed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drop the rows.</a:t>
            </a:r>
            <a:endParaRPr/>
          </a:p>
        </p:txBody>
      </p:sp>
      <p:pic>
        <p:nvPicPr>
          <p:cNvPr id="114" name="Google Shape;1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5425" y="3299670"/>
            <a:ext cx="1513150" cy="10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0650" y="1513450"/>
            <a:ext cx="5184799" cy="352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2380975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 txBox="1"/>
          <p:nvPr/>
        </p:nvSpPr>
        <p:spPr>
          <a:xfrm>
            <a:off x="2420175" y="449650"/>
            <a:ext cx="63171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D1117"/>
                </a:solidFill>
              </a:rPr>
              <a:t>Longitude and Latitude for Start and Stop locations were added with Google Slides extension called "Geocoding with Awesome Table"</a:t>
            </a:r>
            <a:endParaRPr sz="1600">
              <a:solidFill>
                <a:srgbClr val="0D1117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ctrTitle"/>
          </p:nvPr>
        </p:nvSpPr>
        <p:spPr>
          <a:xfrm>
            <a:off x="0" y="3732625"/>
            <a:ext cx="8520600" cy="91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Analysis of Data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7" name="Google Shape;127;p25"/>
          <p:cNvSpPr txBox="1"/>
          <p:nvPr/>
        </p:nvSpPr>
        <p:spPr>
          <a:xfrm>
            <a:off x="82900" y="4643425"/>
            <a:ext cx="794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https://github.com/markpalkovskyi/Final_project/blob/main/My_Uber_Trips_(final_file).ipynb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625" y="120625"/>
            <a:ext cx="8662748" cy="491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546450" cy="3756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8899" y="152400"/>
            <a:ext cx="3292700" cy="1810777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 txBox="1"/>
          <p:nvPr/>
        </p:nvSpPr>
        <p:spPr>
          <a:xfrm>
            <a:off x="5698850" y="3052000"/>
            <a:ext cx="3292800" cy="24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Function to create Month &amp; Day of the week columns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" sz="1600">
                <a:solidFill>
                  <a:schemeClr val="dk1"/>
                </a:solidFill>
              </a:rPr>
              <a:t>.apply(</a:t>
            </a:r>
            <a:r>
              <a:rPr b="1" lang="en" sz="1600">
                <a:solidFill>
                  <a:schemeClr val="dk1"/>
                </a:solidFill>
              </a:rPr>
              <a:t>lambda</a:t>
            </a:r>
            <a:r>
              <a:rPr lang="en" sz="1600">
                <a:solidFill>
                  <a:schemeClr val="dk1"/>
                </a:solidFill>
              </a:rPr>
              <a:t> time: time</a:t>
            </a:r>
            <a:r>
              <a:rPr b="1" lang="en" sz="1600">
                <a:solidFill>
                  <a:schemeClr val="dk1"/>
                </a:solidFill>
              </a:rPr>
              <a:t>.</a:t>
            </a:r>
            <a:r>
              <a:rPr lang="en" sz="1600">
                <a:solidFill>
                  <a:schemeClr val="dk1"/>
                </a:solidFill>
              </a:rPr>
              <a:t>month)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" sz="1600">
                <a:solidFill>
                  <a:schemeClr val="dk1"/>
                </a:solidFill>
              </a:rPr>
              <a:t>.</a:t>
            </a:r>
            <a:r>
              <a:rPr lang="en" sz="1600">
                <a:solidFill>
                  <a:schemeClr val="dk1"/>
                </a:solidFill>
              </a:rPr>
              <a:t>apply(</a:t>
            </a:r>
            <a:r>
              <a:rPr b="1" lang="en" sz="1600">
                <a:solidFill>
                  <a:schemeClr val="dk1"/>
                </a:solidFill>
              </a:rPr>
              <a:t>lambda</a:t>
            </a:r>
            <a:r>
              <a:rPr lang="en" sz="1600">
                <a:solidFill>
                  <a:schemeClr val="dk1"/>
                </a:solidFill>
              </a:rPr>
              <a:t> time: time</a:t>
            </a:r>
            <a:r>
              <a:rPr b="1" lang="en" sz="1600">
                <a:solidFill>
                  <a:schemeClr val="dk1"/>
                </a:solidFill>
              </a:rPr>
              <a:t>.</a:t>
            </a:r>
            <a:r>
              <a:rPr lang="en" sz="1600">
                <a:solidFill>
                  <a:schemeClr val="dk1"/>
                </a:solidFill>
              </a:rPr>
              <a:t>dayofweek)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cxnSp>
        <p:nvCxnSpPr>
          <p:cNvPr id="142" name="Google Shape;142;p27"/>
          <p:cNvCxnSpPr/>
          <p:nvPr/>
        </p:nvCxnSpPr>
        <p:spPr>
          <a:xfrm rot="10800000">
            <a:off x="3059750" y="811550"/>
            <a:ext cx="2697900" cy="252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" name="Google Shape;143;p27"/>
          <p:cNvSpPr txBox="1"/>
          <p:nvPr/>
        </p:nvSpPr>
        <p:spPr>
          <a:xfrm>
            <a:off x="5851450" y="2093725"/>
            <a:ext cx="26211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Calculated Duration column by </a:t>
            </a:r>
            <a:r>
              <a:rPr lang="en" sz="1600"/>
              <a:t>subtracting</a:t>
            </a:r>
            <a:r>
              <a:rPr lang="en" sz="1600"/>
              <a:t>  End_Date from Start_Date</a:t>
            </a:r>
            <a:endParaRPr sz="1600"/>
          </a:p>
        </p:txBody>
      </p:sp>
      <p:cxnSp>
        <p:nvCxnSpPr>
          <p:cNvPr id="144" name="Google Shape;144;p27"/>
          <p:cNvCxnSpPr/>
          <p:nvPr/>
        </p:nvCxnSpPr>
        <p:spPr>
          <a:xfrm flipH="1" rot="10800000">
            <a:off x="7654925" y="822425"/>
            <a:ext cx="263400" cy="168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55CC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400" y="142575"/>
            <a:ext cx="3889100" cy="483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3150" y="142575"/>
            <a:ext cx="3588775" cy="12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5875" y="1458600"/>
            <a:ext cx="4316049" cy="352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55CC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871" y="1580350"/>
            <a:ext cx="4179277" cy="3410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3675338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9"/>
          <p:cNvSpPr txBox="1"/>
          <p:nvPr/>
        </p:nvSpPr>
        <p:spPr>
          <a:xfrm>
            <a:off x="4299050" y="329000"/>
            <a:ext cx="486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00" y="98700"/>
            <a:ext cx="4829174" cy="4977548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0"/>
          <p:cNvSpPr txBox="1"/>
          <p:nvPr/>
        </p:nvSpPr>
        <p:spPr>
          <a:xfrm>
            <a:off x="5088650" y="175475"/>
            <a:ext cx="3312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Groupby function were used to find out how many miles the driver drove to certain destination for purposes.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165" name="Google Shape;165;p30"/>
          <p:cNvSpPr txBox="1"/>
          <p:nvPr/>
        </p:nvSpPr>
        <p:spPr>
          <a:xfrm>
            <a:off x="5579700" y="1979100"/>
            <a:ext cx="35643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</a:rPr>
              <a:t>Seaborn barplot calculated a statistic summary for each category.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6" name="Google Shape;166;p30"/>
          <p:cNvCxnSpPr/>
          <p:nvPr/>
        </p:nvCxnSpPr>
        <p:spPr>
          <a:xfrm flipH="1">
            <a:off x="3684950" y="2621100"/>
            <a:ext cx="1974000" cy="778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" name="Google Shape;167;p30"/>
          <p:cNvCxnSpPr/>
          <p:nvPr/>
        </p:nvCxnSpPr>
        <p:spPr>
          <a:xfrm rot="10800000">
            <a:off x="2818450" y="394900"/>
            <a:ext cx="2774700" cy="65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8" name="Google Shape;16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3550" y="3399900"/>
            <a:ext cx="2343043" cy="167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75" y="712850"/>
            <a:ext cx="5863651" cy="429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0551" y="712850"/>
            <a:ext cx="2800075" cy="429526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1"/>
          <p:cNvSpPr txBox="1"/>
          <p:nvPr/>
        </p:nvSpPr>
        <p:spPr>
          <a:xfrm>
            <a:off x="592225" y="208375"/>
            <a:ext cx="6317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Groupby function to calculate sum of miles for each month + total salary</a:t>
            </a:r>
            <a:endParaRPr sz="1500">
              <a:solidFill>
                <a:schemeClr val="lt1"/>
              </a:solidFill>
            </a:endParaRPr>
          </a:p>
        </p:txBody>
      </p:sp>
      <p:cxnSp>
        <p:nvCxnSpPr>
          <p:cNvPr id="176" name="Google Shape;176;p31"/>
          <p:cNvCxnSpPr/>
          <p:nvPr/>
        </p:nvCxnSpPr>
        <p:spPr>
          <a:xfrm>
            <a:off x="1217301" y="592250"/>
            <a:ext cx="1886400" cy="351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66666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424" y="437663"/>
            <a:ext cx="5343050" cy="42681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4895025" y="4625075"/>
            <a:ext cx="41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4105250" y="2940200"/>
            <a:ext cx="507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750"/>
            <a:ext cx="9144040" cy="497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2"/>
          <p:cNvSpPr txBox="1"/>
          <p:nvPr/>
        </p:nvSpPr>
        <p:spPr>
          <a:xfrm>
            <a:off x="6086650" y="1436675"/>
            <a:ext cx="2533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Weekly trips count by category</a:t>
            </a:r>
            <a:endParaRPr b="1"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932711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3"/>
          <p:cNvSpPr txBox="1"/>
          <p:nvPr/>
        </p:nvSpPr>
        <p:spPr>
          <a:xfrm>
            <a:off x="6273075" y="2006950"/>
            <a:ext cx="3279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Top 10  most visited cities </a:t>
            </a:r>
            <a:endParaRPr sz="17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9138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>
            <p:ph type="ctrTitle"/>
          </p:nvPr>
        </p:nvSpPr>
        <p:spPr>
          <a:xfrm>
            <a:off x="2315550" y="2083650"/>
            <a:ext cx="4512900" cy="97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Database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9138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5"/>
          <p:cNvSpPr txBox="1"/>
          <p:nvPr/>
        </p:nvSpPr>
        <p:spPr>
          <a:xfrm>
            <a:off x="865950" y="2015725"/>
            <a:ext cx="7412100" cy="16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88">
                <a:solidFill>
                  <a:schemeClr val="dk1"/>
                </a:solidFill>
              </a:rPr>
              <a:t>Amazon Web Services (AWS)</a:t>
            </a:r>
            <a:endParaRPr sz="3088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88">
                <a:solidFill>
                  <a:schemeClr val="dk1"/>
                </a:solidFill>
              </a:rPr>
              <a:t>Relational</a:t>
            </a:r>
            <a:r>
              <a:rPr lang="en" sz="3088">
                <a:solidFill>
                  <a:schemeClr val="dk1"/>
                </a:solidFill>
              </a:rPr>
              <a:t> Database Service (RDS)</a:t>
            </a:r>
            <a:endParaRPr sz="3088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88">
                <a:solidFill>
                  <a:schemeClr val="dk1"/>
                </a:solidFill>
              </a:rPr>
              <a:t>PostgreSQL (PgAdmin)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900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2738" y="152400"/>
            <a:ext cx="4078529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9138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775" y="728737"/>
            <a:ext cx="7782451" cy="368602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7"/>
          <p:cNvSpPr txBox="1"/>
          <p:nvPr/>
        </p:nvSpPr>
        <p:spPr>
          <a:xfrm>
            <a:off x="976050" y="153525"/>
            <a:ext cx="6317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Final file</a:t>
            </a:r>
            <a:endParaRPr sz="2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9138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0752" y="726590"/>
            <a:ext cx="5899800" cy="369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9138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5525" y="152400"/>
            <a:ext cx="477294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9138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0313" y="758025"/>
            <a:ext cx="5883375" cy="36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9138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850" y="152400"/>
            <a:ext cx="664230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99999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22"/>
              <a:t>Project Overview</a:t>
            </a:r>
            <a:br>
              <a:rPr lang="en"/>
            </a:br>
            <a:br>
              <a:rPr lang="en"/>
            </a:br>
            <a:r>
              <a:rPr lang="en">
                <a:highlight>
                  <a:srgbClr val="6AA84F"/>
                </a:highlight>
              </a:rPr>
              <a:t>Dataset</a:t>
            </a:r>
            <a:br>
              <a:rPr lang="en"/>
            </a:br>
            <a:r>
              <a:rPr lang="en">
                <a:highlight>
                  <a:srgbClr val="3C78D8"/>
                </a:highlight>
              </a:rPr>
              <a:t>Analysis of Data</a:t>
            </a:r>
            <a:endParaRPr>
              <a:highlight>
                <a:srgbClr val="3C78D8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highlight>
                  <a:srgbClr val="E69138"/>
                </a:highlight>
              </a:rPr>
              <a:t>Database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C27BA0"/>
                </a:highlight>
              </a:rPr>
              <a:t>Leaflet Map</a:t>
            </a:r>
            <a:endParaRPr>
              <a:highlight>
                <a:srgbClr val="C27BA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EA9999"/>
                </a:highlight>
              </a:rPr>
              <a:t>Machine Learning</a:t>
            </a:r>
            <a:endParaRPr>
              <a:highlight>
                <a:srgbClr val="EA9999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D966"/>
                </a:highlight>
              </a:rPr>
              <a:t>Tableau</a:t>
            </a:r>
            <a:br>
              <a:rPr lang="en"/>
            </a:b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25" y="1322525"/>
            <a:ext cx="4287375" cy="369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9138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7800" y="152400"/>
            <a:ext cx="296839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9138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7588" y="152400"/>
            <a:ext cx="580883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9138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875" y="1009650"/>
            <a:ext cx="8240250" cy="29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9138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7525" y="1819900"/>
            <a:ext cx="285750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5"/>
          <p:cNvSpPr txBox="1"/>
          <p:nvPr/>
        </p:nvSpPr>
        <p:spPr>
          <a:xfrm>
            <a:off x="645450" y="622125"/>
            <a:ext cx="7853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“</a:t>
            </a:r>
            <a:r>
              <a:rPr b="1" lang="en" sz="4800"/>
              <a:t>catergory_and_purpose”</a:t>
            </a:r>
            <a:endParaRPr b="1" sz="4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9138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0125" y="152400"/>
            <a:ext cx="482375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Leaflet Map</a:t>
            </a:r>
            <a:endParaRPr/>
          </a:p>
        </p:txBody>
      </p:sp>
      <p:sp>
        <p:nvSpPr>
          <p:cNvPr id="261" name="Google Shape;261;p47"/>
          <p:cNvSpPr txBox="1"/>
          <p:nvPr/>
        </p:nvSpPr>
        <p:spPr>
          <a:xfrm>
            <a:off x="1928950" y="2975300"/>
            <a:ext cx="519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https://michaelfoz.github.io/ucd-bootcamp-final-project-leaflet/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7565" y="0"/>
            <a:ext cx="460887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4966" y="0"/>
            <a:ext cx="607406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0"/>
          <p:cNvSpPr txBox="1"/>
          <p:nvPr>
            <p:ph idx="1" type="subTitle"/>
          </p:nvPr>
        </p:nvSpPr>
        <p:spPr>
          <a:xfrm>
            <a:off x="645175" y="640300"/>
            <a:ext cx="4723800" cy="17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D1117"/>
                </a:solidFill>
              </a:rPr>
              <a:t>Syntax:</a:t>
            </a:r>
            <a:br>
              <a:rPr b="1" lang="en">
                <a:solidFill>
                  <a:srgbClr val="0D1117"/>
                </a:solidFill>
              </a:rPr>
            </a:br>
            <a:endParaRPr b="1">
              <a:solidFill>
                <a:srgbClr val="0D111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D1117"/>
                </a:solidFill>
              </a:rPr>
              <a:t>An array–within it: </a:t>
            </a:r>
            <a:endParaRPr>
              <a:solidFill>
                <a:srgbClr val="0D111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D1117"/>
                </a:solidFill>
              </a:rPr>
              <a:t>the coordinates</a:t>
            </a:r>
            <a:endParaRPr>
              <a:solidFill>
                <a:srgbClr val="0D111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D1117"/>
                </a:solidFill>
              </a:rPr>
              <a:t>[latitude, longitude]</a:t>
            </a:r>
            <a:endParaRPr>
              <a:solidFill>
                <a:srgbClr val="0D1117"/>
              </a:solidFill>
            </a:endParaRPr>
          </a:p>
        </p:txBody>
      </p:sp>
      <p:pic>
        <p:nvPicPr>
          <p:cNvPr id="277" name="Google Shape;27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8350" y="114300"/>
            <a:ext cx="4267200" cy="49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1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one convert all of the locations in the original file to follow the [latitude, longitude]?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ctrTitle"/>
          </p:nvPr>
        </p:nvSpPr>
        <p:spPr>
          <a:xfrm>
            <a:off x="487233" y="1545438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6AA84F"/>
                </a:highlight>
              </a:rPr>
              <a:t>Our Dataset</a:t>
            </a:r>
            <a:endParaRPr>
              <a:highlight>
                <a:srgbClr val="6AA84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5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852" y="0"/>
            <a:ext cx="343119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9050" y="114300"/>
            <a:ext cx="4267200" cy="49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454" y="0"/>
            <a:ext cx="700109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8288" y="152400"/>
            <a:ext cx="508741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5837" y="0"/>
            <a:ext cx="409277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5612" y="0"/>
            <a:ext cx="409277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1909" y="0"/>
            <a:ext cx="428018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8425" y="152400"/>
            <a:ext cx="381087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5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Should I convert the ENTIRE dataframe into a string? </a:t>
            </a:r>
            <a:r>
              <a:rPr lang="en"/>
              <a:t>☠️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3" name="Google Shape;33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4927" y="124800"/>
            <a:ext cx="3894151" cy="489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idx="4294967295" type="ctrTitle"/>
          </p:nvPr>
        </p:nvSpPr>
        <p:spPr>
          <a:xfrm>
            <a:off x="279175" y="395150"/>
            <a:ext cx="8389200" cy="6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Original Dataset from Kaggle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2370600" y="1062050"/>
            <a:ext cx="440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https://www.kaggle.com/datasets/zusmani/uberdrives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395" y="1462250"/>
            <a:ext cx="759876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250" y="76200"/>
            <a:ext cx="3971492" cy="499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B4A7D6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Leaflet Map</a:t>
            </a:r>
            <a:endParaRPr/>
          </a:p>
        </p:txBody>
      </p:sp>
      <p:sp>
        <p:nvSpPr>
          <p:cNvPr id="349" name="Google Shape;349;p63"/>
          <p:cNvSpPr txBox="1"/>
          <p:nvPr/>
        </p:nvSpPr>
        <p:spPr>
          <a:xfrm>
            <a:off x="1928950" y="2975300"/>
            <a:ext cx="519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https://michaelfoz.github.io/ucd-bootcamp-final-project-leaflet/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A9999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355" name="Google Shape;355;p6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2720"/>
              <a:t>Logistic regression - predicts binary outcomes</a:t>
            </a:r>
            <a:br>
              <a:rPr lang="en" sz="2720"/>
            </a:br>
            <a:br>
              <a:rPr lang="en" sz="2720"/>
            </a:br>
            <a:r>
              <a:rPr lang="en" sz="2720"/>
              <a:t>Q:“Less trips were made on Mondays.”</a:t>
            </a:r>
            <a:endParaRPr sz="272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2720"/>
              <a:t>A:  (Yes/No)</a:t>
            </a:r>
            <a:endParaRPr sz="272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966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38700" cy="427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65"/>
          <p:cNvSpPr txBox="1"/>
          <p:nvPr/>
        </p:nvSpPr>
        <p:spPr>
          <a:xfrm>
            <a:off x="312075" y="4606675"/>
            <a:ext cx="719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https://public.tableau.com/app/profile/mark3073/viz/Uber_Ride_2016/Dashboard2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6"/>
          <p:cNvSpPr txBox="1"/>
          <p:nvPr/>
        </p:nvSpPr>
        <p:spPr>
          <a:xfrm>
            <a:off x="536800" y="2082300"/>
            <a:ext cx="84270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Why should you take a data analyst with you into the jungle? 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93C47D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Answer: They can take care of Python problems.</a:t>
            </a:r>
            <a:endParaRPr sz="2400"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2" name="Google Shape;37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1395" y="2797175"/>
            <a:ext cx="2041523" cy="2041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71750"/>
            <a:ext cx="3629010" cy="24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250" y="236555"/>
            <a:ext cx="6009500" cy="35498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8"/>
          <p:cNvSpPr txBox="1"/>
          <p:nvPr/>
        </p:nvSpPr>
        <p:spPr>
          <a:xfrm>
            <a:off x="1220875" y="3786400"/>
            <a:ext cx="7683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When exploring our data, we initially split up into 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our own Jupyter notebooks, then compared notes.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/>
        </p:nvSpPr>
        <p:spPr>
          <a:xfrm>
            <a:off x="603750" y="324450"/>
            <a:ext cx="79365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The original dataset had 7 rows:</a:t>
            </a:r>
            <a:br>
              <a:rPr lang="en" sz="3500">
                <a:solidFill>
                  <a:schemeClr val="dk1"/>
                </a:solidFill>
              </a:rPr>
            </a:br>
            <a:r>
              <a:rPr lang="en" sz="3500">
                <a:solidFill>
                  <a:schemeClr val="dk1"/>
                </a:solidFill>
              </a:rPr>
              <a:t>(1) START_DATE*</a:t>
            </a:r>
            <a:endParaRPr sz="3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(2) END_DATE*</a:t>
            </a:r>
            <a:br>
              <a:rPr lang="en" sz="3500">
                <a:solidFill>
                  <a:schemeClr val="dk1"/>
                </a:solidFill>
              </a:rPr>
            </a:br>
            <a:r>
              <a:rPr lang="en" sz="3500">
                <a:solidFill>
                  <a:schemeClr val="dk1"/>
                </a:solidFill>
              </a:rPr>
              <a:t>(3) CATEGORY*</a:t>
            </a:r>
            <a:endParaRPr sz="3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(4) START* (location - city)</a:t>
            </a:r>
            <a:br>
              <a:rPr lang="en" sz="3500">
                <a:solidFill>
                  <a:schemeClr val="dk1"/>
                </a:solidFill>
              </a:rPr>
            </a:br>
            <a:r>
              <a:rPr lang="en" sz="3500">
                <a:solidFill>
                  <a:schemeClr val="dk1"/>
                </a:solidFill>
              </a:rPr>
              <a:t>(5) STOP* (location - city)</a:t>
            </a:r>
            <a:endParaRPr sz="3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1"/>
                </a:solidFill>
              </a:rPr>
              <a:t>(6) MILES*</a:t>
            </a:r>
            <a:br>
              <a:rPr lang="en" sz="3500">
                <a:solidFill>
                  <a:schemeClr val="dk1"/>
                </a:solidFill>
              </a:rPr>
            </a:br>
            <a:r>
              <a:rPr lang="en" sz="3500">
                <a:solidFill>
                  <a:schemeClr val="dk1"/>
                </a:solidFill>
              </a:rPr>
              <a:t>(7) PURPOSE*</a:t>
            </a:r>
            <a:endParaRPr sz="3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/>
        </p:nvSpPr>
        <p:spPr>
          <a:xfrm>
            <a:off x="5626050" y="350950"/>
            <a:ext cx="309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0513" y="152400"/>
            <a:ext cx="3384966" cy="4838698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0"/>
          <p:cNvSpPr txBox="1"/>
          <p:nvPr/>
        </p:nvSpPr>
        <p:spPr>
          <a:xfrm>
            <a:off x="443975" y="1132275"/>
            <a:ext cx="44160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/>
              <a:t>We encountered</a:t>
            </a:r>
            <a:endParaRPr b="1" sz="4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/>
              <a:t>a problem:</a:t>
            </a:r>
            <a:endParaRPr b="1" sz="4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Missing values! </a:t>
            </a:r>
            <a:endParaRPr sz="4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☠️</a:t>
            </a:r>
            <a:endParaRPr sz="4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AA84F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875" y="0"/>
            <a:ext cx="597425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